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7" r:id="rId2"/>
    <p:sldId id="25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ara Yap" initials="KY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85C6"/>
    <a:srgbClr val="414141"/>
    <a:srgbClr val="1E285A"/>
    <a:srgbClr val="FFFFFF"/>
    <a:srgbClr val="F8F8F8"/>
    <a:srgbClr val="03215E"/>
    <a:srgbClr val="34A5DA"/>
    <a:srgbClr val="A6AA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41" autoAdjust="0"/>
    <p:restoredTop sz="94637"/>
  </p:normalViewPr>
  <p:slideViewPr>
    <p:cSldViewPr snapToGrid="0">
      <p:cViewPr>
        <p:scale>
          <a:sx n="70" d="100"/>
          <a:sy n="70" d="100"/>
        </p:scale>
        <p:origin x="1960" y="376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1695" y="2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37E74549-BCAF-40D8-A4E4-435CEFBA56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C741C70-C471-47C3-9A99-C32B4110D7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88537E-951B-43A8-880B-222F4C3B0011}" type="datetimeFigureOut">
              <a:rPr lang="en-MY" smtClean="0"/>
              <a:pPr/>
              <a:t>26/09/2017</a:t>
            </a:fld>
            <a:endParaRPr lang="en-MY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1B765DD-6F58-453B-ABB4-1851F7C0E5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C67178A-0FF6-4DD2-B8B0-EE66499D22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BBC1C-7D9D-4D41-B9C1-DCEC6F44A1A8}" type="slidenum">
              <a:rPr lang="en-MY" smtClean="0"/>
              <a:pPr/>
              <a:t>‹#›</a:t>
            </a:fld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2687178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5.png>
</file>

<file path=ppt/media/image2.png>
</file>

<file path=ppt/media/image3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3" name="Shape 17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0215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542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392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767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990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380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01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63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365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j-lt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j-lt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j-lt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j-lt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j-lt"/>
                <a:ea typeface="DIN Alternate"/>
                <a:cs typeface="DIN Alternate"/>
                <a:sym typeface="DIN Alternat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800" b="0" i="0" u="none" strike="noStrike" cap="none" spc="0" baseline="0">
          <a:ln>
            <a:noFill/>
          </a:ln>
          <a:solidFill>
            <a:srgbClr val="838787"/>
          </a:solidFill>
          <a:uFillTx/>
          <a:latin typeface="+mj-lt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800" b="0" i="0" u="none" strike="noStrike" cap="none" spc="0" baseline="0">
          <a:ln>
            <a:noFill/>
          </a:ln>
          <a:solidFill>
            <a:srgbClr val="838787"/>
          </a:solidFill>
          <a:uFillTx/>
          <a:latin typeface="+mj-lt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800" b="0" i="0" u="none" strike="noStrike" cap="none" spc="0" baseline="0">
          <a:ln>
            <a:noFill/>
          </a:ln>
          <a:solidFill>
            <a:srgbClr val="838787"/>
          </a:solidFill>
          <a:uFillTx/>
          <a:latin typeface="+mj-lt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800" b="0" i="0" u="none" strike="noStrike" cap="none" spc="0" baseline="0">
          <a:ln>
            <a:noFill/>
          </a:ln>
          <a:solidFill>
            <a:srgbClr val="838787"/>
          </a:solidFill>
          <a:uFillTx/>
          <a:latin typeface="+mn-lt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800" b="0" i="0" u="none" strike="noStrike" cap="none" spc="0" baseline="0">
          <a:ln>
            <a:noFill/>
          </a:ln>
          <a:solidFill>
            <a:srgbClr val="838787"/>
          </a:solidFill>
          <a:uFillTx/>
          <a:latin typeface="+mj-lt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emf"/><Relationship Id="rId5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emf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em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emf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2770" cy="9753600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1151466" y="6048472"/>
            <a:ext cx="12192000" cy="1803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Autofit/>
          </a:bodyPr>
          <a:lstStyle>
            <a:lvl1pPr marL="0" marR="0" indent="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2pPr>
            <a:lvl3pPr marL="0" marR="0" indent="4572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3pPr>
            <a:lvl4pPr marL="0" marR="0" indent="6858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4pPr>
            <a:lvl5pPr marL="0" marR="0" indent="9144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5pPr>
            <a:lvl6pPr marL="2667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3111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3556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4000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hangingPunct="1">
              <a:lnSpc>
                <a:spcPct val="50000"/>
              </a:lnSpc>
            </a:pPr>
            <a:r>
              <a:rPr lang="en-US" sz="6000" b="1" dirty="0">
                <a:solidFill>
                  <a:srgbClr val="FFFFFF"/>
                </a:solidFill>
                <a:latin typeface="Roboto Condensed" charset="0"/>
                <a:ea typeface="Roboto Condensed" charset="0"/>
                <a:cs typeface="Roboto Condensed" charset="0"/>
              </a:rPr>
              <a:t>TOPGEN SERIES.</a:t>
            </a:r>
          </a:p>
          <a:p>
            <a:pPr hangingPunct="1"/>
            <a:r>
              <a:rPr lang="en-US" sz="6000" b="1" dirty="0">
                <a:solidFill>
                  <a:srgbClr val="FFFFFF"/>
                </a:solidFill>
                <a:latin typeface="Roboto Condensed" charset="0"/>
                <a:ea typeface="Roboto Condensed" charset="0"/>
                <a:cs typeface="Roboto Condensed" charset="0"/>
              </a:rPr>
              <a:t>COM</a:t>
            </a:r>
            <a:r>
              <a:rPr lang="en-US" sz="6000" b="1" spc="-300" dirty="0">
                <a:solidFill>
                  <a:srgbClr val="FFFFFF"/>
                </a:solidFill>
                <a:latin typeface="Roboto Condensed" charset="0"/>
                <a:ea typeface="Roboto Condensed" charset="0"/>
                <a:cs typeface="Roboto Condensed" charset="0"/>
              </a:rPr>
              <a:t>PA</a:t>
            </a:r>
            <a:r>
              <a:rPr lang="en-US" sz="6000" b="1" dirty="0">
                <a:solidFill>
                  <a:srgbClr val="FFFFFF"/>
                </a:solidFill>
                <a:latin typeface="Roboto Condensed" charset="0"/>
                <a:ea typeface="Roboto Condensed" charset="0"/>
                <a:cs typeface="Roboto Condensed" charset="0"/>
              </a:rPr>
              <a:t>NY PROFILE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814E086-E931-4D26-905C-1FF04B7BED1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566" y="972525"/>
            <a:ext cx="2844518" cy="65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65782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04800" cy="9755123"/>
          </a:xfrm>
          <a:prstGeom prst="rect">
            <a:avLst/>
          </a:prstGeom>
        </p:spPr>
      </p:pic>
      <p:sp>
        <p:nvSpPr>
          <p:cNvPr id="13" name="Text Placeholder 2"/>
          <p:cNvSpPr txBox="1">
            <a:spLocks/>
          </p:cNvSpPr>
          <p:nvPr/>
        </p:nvSpPr>
        <p:spPr>
          <a:xfrm>
            <a:off x="3454290" y="4456172"/>
            <a:ext cx="609622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spAutoFit/>
          </a:bodyPr>
          <a:lstStyle>
            <a:lvl1pPr marL="0" marR="0" indent="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2pPr>
            <a:lvl3pPr marL="0" marR="0" indent="4572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3pPr>
            <a:lvl4pPr marL="0" marR="0" indent="6858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4pPr>
            <a:lvl5pPr marL="0" marR="0" indent="9144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5pPr>
            <a:lvl6pPr marL="2667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3111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3556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4000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hangingPunct="1">
              <a:lnSpc>
                <a:spcPct val="50000"/>
              </a:lnSpc>
            </a:pPr>
            <a:r>
              <a:rPr lang="en-US" sz="9600" b="1" dirty="0">
                <a:solidFill>
                  <a:srgbClr val="1E285A"/>
                </a:solidFill>
                <a:latin typeface="Roboto Condensed" charset="0"/>
                <a:ea typeface="Roboto Condensed" charset="0"/>
                <a:cs typeface="Roboto Condensed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6724703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04800" cy="97551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23950"/>
            <a:ext cx="673100" cy="11049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016000" y="2302933"/>
            <a:ext cx="11023600" cy="0"/>
          </a:xfrm>
          <a:prstGeom prst="line">
            <a:avLst/>
          </a:prstGeom>
          <a:ln>
            <a:solidFill>
              <a:srgbClr val="414141">
                <a:alpha val="50000"/>
              </a:srgb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509716" y="324878"/>
            <a:ext cx="4280339" cy="3924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900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TOPGEN SERIES. COMPANY PROFILE</a:t>
            </a:r>
          </a:p>
        </p:txBody>
      </p:sp>
      <p:sp>
        <p:nvSpPr>
          <p:cNvPr id="12" name="Text Placeholder 2"/>
          <p:cNvSpPr txBox="1">
            <a:spLocks/>
          </p:cNvSpPr>
          <p:nvPr/>
        </p:nvSpPr>
        <p:spPr>
          <a:xfrm>
            <a:off x="1303866" y="1671870"/>
            <a:ext cx="3238066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spAutoFit/>
          </a:bodyPr>
          <a:lstStyle>
            <a:lvl1pPr marL="0" marR="0" indent="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2pPr>
            <a:lvl3pPr marL="0" marR="0" indent="4572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3pPr>
            <a:lvl4pPr marL="0" marR="0" indent="6858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4pPr>
            <a:lvl5pPr marL="0" marR="0" indent="9144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5pPr>
            <a:lvl6pPr marL="2667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3111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3556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4000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hangingPunct="1">
              <a:lnSpc>
                <a:spcPct val="50000"/>
              </a:lnSpc>
            </a:pPr>
            <a:r>
              <a:rPr lang="en-US" sz="4600" b="1" dirty="0">
                <a:solidFill>
                  <a:srgbClr val="1E285A"/>
                </a:solidFill>
                <a:latin typeface="Roboto Condensed" charset="0"/>
                <a:ea typeface="Roboto Condensed" charset="0"/>
                <a:cs typeface="Roboto Condensed" charset="0"/>
              </a:rPr>
              <a:t>WHO WE ARE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22398" y="2808600"/>
            <a:ext cx="9262534" cy="29341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Topgen Series Sdn. Bhd. is a niche IT solutions </a:t>
            </a:r>
            <a:b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</a:b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and services provider.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Our focus is into e-commerce solutions, data analytics </a:t>
            </a:r>
            <a:b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</a:b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and customized software development services.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We mainly serve customers in the office automation </a:t>
            </a:r>
            <a:b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</a:b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and IT retail industries.</a:t>
            </a:r>
            <a:endParaRPr kumimoji="0" lang="en-US" sz="24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Open Sans regular"/>
              <a:ea typeface="Arial" charset="0"/>
              <a:cs typeface="Open Sans regular"/>
              <a:sym typeface="Avenir Next Medium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5367" y="6483348"/>
            <a:ext cx="92710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50265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04800" cy="97551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23950"/>
            <a:ext cx="673100" cy="11049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016000" y="2302933"/>
            <a:ext cx="11023600" cy="0"/>
          </a:xfrm>
          <a:prstGeom prst="line">
            <a:avLst/>
          </a:prstGeom>
          <a:ln>
            <a:solidFill>
              <a:srgbClr val="414141">
                <a:alpha val="50000"/>
              </a:srgb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509716" y="324878"/>
            <a:ext cx="4280339" cy="3924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900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TOPGEN SERIES. COMPANY PROFILE</a:t>
            </a:r>
          </a:p>
        </p:txBody>
      </p:sp>
      <p:sp>
        <p:nvSpPr>
          <p:cNvPr id="12" name="Text Placeholder 2"/>
          <p:cNvSpPr txBox="1">
            <a:spLocks/>
          </p:cNvSpPr>
          <p:nvPr/>
        </p:nvSpPr>
        <p:spPr>
          <a:xfrm>
            <a:off x="1303866" y="1671870"/>
            <a:ext cx="3238066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spAutoFit/>
          </a:bodyPr>
          <a:lstStyle>
            <a:lvl1pPr marL="0" marR="0" indent="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2pPr>
            <a:lvl3pPr marL="0" marR="0" indent="4572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3pPr>
            <a:lvl4pPr marL="0" marR="0" indent="6858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4pPr>
            <a:lvl5pPr marL="0" marR="0" indent="9144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5pPr>
            <a:lvl6pPr marL="2667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3111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3556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4000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hangingPunct="1">
              <a:lnSpc>
                <a:spcPct val="50000"/>
              </a:lnSpc>
            </a:pPr>
            <a:r>
              <a:rPr lang="en-US" sz="4600" b="1" dirty="0">
                <a:solidFill>
                  <a:srgbClr val="1E285A"/>
                </a:solidFill>
                <a:latin typeface="Roboto Condensed" charset="0"/>
                <a:ea typeface="Roboto Condensed" charset="0"/>
                <a:cs typeface="Roboto Condensed" charset="0"/>
              </a:rPr>
              <a:t>WHO WE ARE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42870" y="2659086"/>
            <a:ext cx="9262534" cy="25032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 regular "/>
                <a:ea typeface="Arial" charset="0"/>
                <a:cs typeface="Open Sans regular "/>
              </a:rPr>
              <a:t>In-house team of engineers and consultants.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 regular "/>
                <a:ea typeface="Arial" charset="0"/>
                <a:cs typeface="Open Sans regular "/>
              </a:rPr>
              <a:t>MSC status company.</a:t>
            </a:r>
          </a:p>
          <a:p>
            <a:pPr marL="342900" indent="-342900">
              <a:buFont typeface="Arial" charset="0"/>
              <a:buChar char="•"/>
            </a:pPr>
            <a:r>
              <a:rPr kumimoji="0" lang="en-US" sz="240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regular "/>
                <a:ea typeface="Arial" charset="0"/>
                <a:cs typeface="Open Sans regular "/>
                <a:sym typeface="Avenir Next Medium"/>
              </a:rPr>
              <a:t>Able to leverage on associate companies for complementary solutions.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814E086-E931-4D26-905C-1FF04B7BED1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550" y="6188715"/>
            <a:ext cx="3982739" cy="914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3469" y="5223528"/>
            <a:ext cx="23749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34925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04800" cy="97551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23950"/>
            <a:ext cx="673100" cy="11049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016000" y="2302933"/>
            <a:ext cx="11023600" cy="0"/>
          </a:xfrm>
          <a:prstGeom prst="line">
            <a:avLst/>
          </a:prstGeom>
          <a:ln>
            <a:solidFill>
              <a:srgbClr val="414141">
                <a:alpha val="50000"/>
              </a:srgb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509716" y="324878"/>
            <a:ext cx="4280339" cy="3924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900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TOPGEN SERIES. COMPANY PROFILE</a:t>
            </a:r>
          </a:p>
        </p:txBody>
      </p:sp>
      <p:sp>
        <p:nvSpPr>
          <p:cNvPr id="12" name="Text Placeholder 2"/>
          <p:cNvSpPr txBox="1">
            <a:spLocks/>
          </p:cNvSpPr>
          <p:nvPr/>
        </p:nvSpPr>
        <p:spPr>
          <a:xfrm>
            <a:off x="1303866" y="1671870"/>
            <a:ext cx="5786841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spAutoFit/>
          </a:bodyPr>
          <a:lstStyle>
            <a:lvl1pPr marL="0" marR="0" indent="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2pPr>
            <a:lvl3pPr marL="0" marR="0" indent="4572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3pPr>
            <a:lvl4pPr marL="0" marR="0" indent="6858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4pPr>
            <a:lvl5pPr marL="0" marR="0" indent="9144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5pPr>
            <a:lvl6pPr marL="2667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3111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3556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4000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hangingPunct="1">
              <a:lnSpc>
                <a:spcPct val="50000"/>
              </a:lnSpc>
            </a:pPr>
            <a:r>
              <a:rPr lang="en-US" sz="4600" b="1" dirty="0">
                <a:solidFill>
                  <a:srgbClr val="1E285A"/>
                </a:solidFill>
                <a:latin typeface="Roboto Condensed" charset="0"/>
                <a:ea typeface="Roboto Condensed" charset="0"/>
                <a:cs typeface="Roboto Condensed" charset="0"/>
              </a:rPr>
              <a:t>OUR EXTENDED FAMILY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22398" y="2820511"/>
            <a:ext cx="926253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en-US" sz="240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regular"/>
                <a:ea typeface="Arial" charset="0"/>
                <a:cs typeface="Open Sans regular"/>
                <a:sym typeface="Avenir Next Medium"/>
              </a:rPr>
              <a:t>Topgen</a:t>
            </a:r>
            <a:r>
              <a:rPr kumimoji="0" lang="en-US" sz="2400" u="none" strike="noStrike" cap="none" spc="0" normalizeH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regular"/>
                <a:ea typeface="Arial" charset="0"/>
                <a:cs typeface="Open Sans regular"/>
                <a:sym typeface="Avenir Next Medium"/>
              </a:rPr>
              <a:t> is proud to be affiliated to the following companies. </a:t>
            </a:r>
            <a:endParaRPr kumimoji="0" lang="en-US" sz="24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Open Sans regular"/>
              <a:ea typeface="Arial" charset="0"/>
              <a:cs typeface="Open Sans regular"/>
              <a:sym typeface="Avenir Next Medium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418826" y="5336000"/>
            <a:ext cx="343834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/>
            <a:r>
              <a:rPr kumimoji="0" lang="en-US" sz="3200" b="1" u="none" strike="noStrike" cap="none" spc="0" normalizeH="0" baseline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>Goh</a:t>
            </a:r>
            <a: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> Office Supplies</a:t>
            </a:r>
            <a:b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</a:br>
            <a:r>
              <a:rPr lang="en-US" sz="220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Office equipment</a:t>
            </a:r>
            <a:br>
              <a:rPr lang="en-US" sz="220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kumimoji="0" lang="en-US" sz="2200" u="none" strike="noStrike" cap="none" spc="0" normalizeH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&amp; supplies</a:t>
            </a:r>
            <a:endParaRPr kumimoji="0" lang="en-US" sz="22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07716" y="5319012"/>
            <a:ext cx="3438340" cy="12413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/>
            <a:r>
              <a:rPr kumimoji="0" lang="en-US" sz="3200" b="1" u="none" strike="noStrike" cap="none" spc="0" normalizeH="0" baseline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>ATOZ</a:t>
            </a:r>
            <a: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/>
            </a:r>
            <a:b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</a:br>
            <a:r>
              <a:rPr lang="en-US" sz="220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e-Commerce</a:t>
            </a:r>
            <a:endParaRPr kumimoji="0" lang="en-US" sz="22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41015" y="5335946"/>
            <a:ext cx="3438340" cy="12413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/>
            <a:r>
              <a:rPr kumimoji="0" lang="en-US" sz="3200" b="1" u="none" strike="noStrike" cap="none" spc="0" normalizeH="0" baseline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>Genuine</a:t>
            </a:r>
            <a: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> Inside</a:t>
            </a:r>
            <a:b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</a:br>
            <a:r>
              <a:rPr lang="en-US" sz="22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Warehousing &amp; logistics</a:t>
            </a:r>
            <a:endParaRPr kumimoji="0" lang="en-US" sz="22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0966" y="4044188"/>
            <a:ext cx="1701800" cy="1701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6350" y="4361688"/>
            <a:ext cx="2832100" cy="1066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0239" y="4348988"/>
            <a:ext cx="12954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54967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04800" cy="97551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23950"/>
            <a:ext cx="673100" cy="11049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016000" y="2302933"/>
            <a:ext cx="11023600" cy="0"/>
          </a:xfrm>
          <a:prstGeom prst="line">
            <a:avLst/>
          </a:prstGeom>
          <a:ln>
            <a:solidFill>
              <a:srgbClr val="414141">
                <a:alpha val="50000"/>
              </a:srgb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509716" y="324878"/>
            <a:ext cx="4280339" cy="3924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900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TOPGEN SERIES. COMPANY PROFILE</a:t>
            </a:r>
          </a:p>
        </p:txBody>
      </p:sp>
      <p:sp>
        <p:nvSpPr>
          <p:cNvPr id="12" name="Text Placeholder 2"/>
          <p:cNvSpPr txBox="1">
            <a:spLocks/>
          </p:cNvSpPr>
          <p:nvPr/>
        </p:nvSpPr>
        <p:spPr>
          <a:xfrm>
            <a:off x="1303866" y="1612879"/>
            <a:ext cx="9804629" cy="5155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spAutoFit/>
          </a:bodyPr>
          <a:lstStyle>
            <a:lvl1pPr marL="0" marR="0" indent="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2pPr>
            <a:lvl3pPr marL="0" marR="0" indent="4572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3pPr>
            <a:lvl4pPr marL="0" marR="0" indent="6858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4pPr>
            <a:lvl5pPr marL="0" marR="0" indent="9144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5pPr>
            <a:lvl6pPr marL="2667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3111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3556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4000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hangingPunct="1">
              <a:lnSpc>
                <a:spcPct val="50000"/>
              </a:lnSpc>
            </a:pPr>
            <a:r>
              <a:rPr lang="en-US" sz="4600" b="1" dirty="0">
                <a:solidFill>
                  <a:srgbClr val="1E285A"/>
                </a:solidFill>
                <a:latin typeface="Roboto Condensed" charset="0"/>
                <a:ea typeface="Roboto Condensed" charset="0"/>
                <a:cs typeface="Roboto Condensed" charset="0"/>
              </a:rPr>
              <a:t>TOPGEN PRODUCTS &amp; SERVICES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72330" y="2759634"/>
            <a:ext cx="8670738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en-US" sz="3200" b="1" u="none" strike="noStrike" cap="none" spc="0" normalizeH="0" baseline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>1. </a:t>
            </a:r>
            <a:r>
              <a:rPr lang="en-US" sz="3200" b="1" dirty="0">
                <a:solidFill>
                  <a:srgbClr val="3C85C6"/>
                </a:solidFill>
                <a:latin typeface="Roboto Condensed" charset="0"/>
                <a:ea typeface="Roboto Condensed" charset="0"/>
                <a:cs typeface="Roboto Condensed" charset="0"/>
              </a:rPr>
              <a:t>Standard Products </a:t>
            </a:r>
            <a: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/>
            </a:r>
            <a:b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</a:b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Topgen’s in-house software engineers develop standard business software for our customers. </a:t>
            </a:r>
            <a:endParaRPr kumimoji="0" lang="en-US" sz="24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Open Sans regular"/>
              <a:ea typeface="Arial" charset="0"/>
              <a:cs typeface="Open Sans regular"/>
              <a:sym typeface="Avenir Next Medium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72330" y="4445087"/>
            <a:ext cx="8670738" cy="17030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en-US" sz="3200" b="1" u="none" strike="noStrike" cap="none" spc="0" normalizeH="0" baseline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>2. Customized Solutions and Services</a:t>
            </a:r>
            <a: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/>
            </a:r>
            <a:b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</a:b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Our experienced consultants are able to design a customized software or service offering to solve complex business problems.</a:t>
            </a:r>
            <a:endParaRPr kumimoji="0" lang="en-US" sz="24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Open Sans regular"/>
              <a:ea typeface="Arial" charset="0"/>
              <a:cs typeface="Open Sans regular"/>
              <a:sym typeface="Avenir Next Medium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8603" y="6618119"/>
            <a:ext cx="1143000" cy="1333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8969" y="6719719"/>
            <a:ext cx="1422400" cy="1130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29323" y="6719719"/>
            <a:ext cx="1143000" cy="1130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39296" y="7081669"/>
            <a:ext cx="292100" cy="4064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44236" y="7081669"/>
            <a:ext cx="2921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03494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04800" cy="97551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23950"/>
            <a:ext cx="673100" cy="11049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016000" y="2302933"/>
            <a:ext cx="11023600" cy="0"/>
          </a:xfrm>
          <a:prstGeom prst="line">
            <a:avLst/>
          </a:prstGeom>
          <a:ln>
            <a:solidFill>
              <a:srgbClr val="414141">
                <a:alpha val="50000"/>
              </a:srgb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509716" y="324878"/>
            <a:ext cx="4280339" cy="3924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900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TOPGEN SERIES. COMPANY PROFILE</a:t>
            </a:r>
          </a:p>
        </p:txBody>
      </p:sp>
      <p:sp>
        <p:nvSpPr>
          <p:cNvPr id="12" name="Text Placeholder 2"/>
          <p:cNvSpPr txBox="1">
            <a:spLocks/>
          </p:cNvSpPr>
          <p:nvPr/>
        </p:nvSpPr>
        <p:spPr>
          <a:xfrm>
            <a:off x="1303866" y="1671870"/>
            <a:ext cx="6208431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spAutoFit/>
          </a:bodyPr>
          <a:lstStyle>
            <a:lvl1pPr marL="0" marR="0" indent="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2pPr>
            <a:lvl3pPr marL="0" marR="0" indent="4572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3pPr>
            <a:lvl4pPr marL="0" marR="0" indent="6858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4pPr>
            <a:lvl5pPr marL="0" marR="0" indent="9144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5pPr>
            <a:lvl6pPr marL="2667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3111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3556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4000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hangingPunct="1">
              <a:lnSpc>
                <a:spcPct val="50000"/>
              </a:lnSpc>
            </a:pPr>
            <a:r>
              <a:rPr lang="en-US" sz="4600" b="1" dirty="0">
                <a:solidFill>
                  <a:srgbClr val="1E285A"/>
                </a:solidFill>
                <a:latin typeface="Roboto Condensed" charset="0"/>
                <a:ea typeface="Roboto Condensed" charset="0"/>
                <a:cs typeface="Roboto Condensed" charset="0"/>
              </a:rPr>
              <a:t>1. Standard products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8950" y="3038012"/>
            <a:ext cx="6946900" cy="9398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016000" y="4464707"/>
            <a:ext cx="8670738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b="1" dirty="0">
                <a:solidFill>
                  <a:srgbClr val="3C85C6"/>
                </a:solidFill>
                <a:latin typeface="Roboto Condensed" charset="0"/>
                <a:ea typeface="Roboto Condensed" charset="0"/>
                <a:cs typeface="Roboto Condensed" charset="0"/>
              </a:rPr>
              <a:t>Business Rejuvenation Programme (BRP)</a:t>
            </a:r>
            <a: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/>
            </a:r>
            <a:b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</a:b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E-Commerce, marketing, warehousing and logistics solutions. Visit brp.com.my to find out more.</a:t>
            </a:r>
            <a:endParaRPr kumimoji="0" lang="en-US" sz="24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Open Sans regular"/>
              <a:ea typeface="Arial" charset="0"/>
              <a:cs typeface="Open Sans regular"/>
              <a:sym typeface="Avenir Next Medium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16001" y="6276579"/>
            <a:ext cx="8670738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b="1" dirty="0">
                <a:solidFill>
                  <a:srgbClr val="3C85C6"/>
                </a:solidFill>
                <a:latin typeface="Roboto Condensed" charset="0"/>
                <a:ea typeface="Roboto Condensed" charset="0"/>
                <a:cs typeface="Roboto Condensed" charset="0"/>
              </a:rPr>
              <a:t>Business Analytics</a:t>
            </a:r>
            <a:br>
              <a:rPr lang="en-US" sz="3200" b="1" dirty="0">
                <a:solidFill>
                  <a:srgbClr val="3C85C6"/>
                </a:solidFill>
                <a:latin typeface="Roboto Condensed" charset="0"/>
                <a:ea typeface="Roboto Condensed" charset="0"/>
                <a:cs typeface="Roboto Condensed" charset="0"/>
              </a:rPr>
            </a:b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Sales &amp; marketing dashboards and reports for business analytics. Integrates seamlessly with our BRP ecosystem.</a:t>
            </a:r>
            <a:endParaRPr kumimoji="0" lang="en-US" sz="24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Open Sans regular"/>
              <a:ea typeface="Arial" charset="0"/>
              <a:cs typeface="Open Sans regular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6329970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04800" cy="97551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23950"/>
            <a:ext cx="673100" cy="11049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016000" y="2302933"/>
            <a:ext cx="11023600" cy="0"/>
          </a:xfrm>
          <a:prstGeom prst="line">
            <a:avLst/>
          </a:prstGeom>
          <a:ln>
            <a:solidFill>
              <a:srgbClr val="414141">
                <a:alpha val="50000"/>
              </a:srgb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509716" y="324878"/>
            <a:ext cx="4280339" cy="3924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900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TOPGEN SERIES. COMPANY PROFILE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98194" y="2591624"/>
            <a:ext cx="8670738" cy="34881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b="1" dirty="0">
                <a:solidFill>
                  <a:srgbClr val="3C85C6"/>
                </a:solidFill>
                <a:latin typeface=""/>
                <a:ea typeface="Roboto Condensed" charset="0"/>
                <a:cs typeface=""/>
              </a:rPr>
              <a:t>Advanced Analytics Solutions</a:t>
            </a:r>
            <a: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"/>
                <a:ea typeface="Roboto Condensed" charset="0"/>
                <a:cs typeface=""/>
                <a:sym typeface="Avenir Next Medium"/>
              </a:rPr>
              <a:t/>
            </a:r>
            <a:b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"/>
                <a:ea typeface="Roboto Condensed" charset="0"/>
                <a:cs typeface=""/>
                <a:sym typeface="Avenir Next Medium"/>
              </a:rPr>
            </a:b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Bespoke services fused with our analytics templates to allow you to better understand your business. 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Understand Your Customer Base vs All Product </a:t>
            </a:r>
            <a:r>
              <a:rPr lang="en-US" dirty="0" smtClean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Categories. </a:t>
            </a:r>
            <a:endParaRPr lang="en-US" sz="1000" dirty="0" smtClean="0">
              <a:solidFill>
                <a:schemeClr val="bg1"/>
              </a:solidFill>
              <a:latin typeface="Open Sans regular"/>
              <a:ea typeface="Arial" charset="0"/>
              <a:cs typeface="Open Sans regular"/>
            </a:endParaRPr>
          </a:p>
          <a:p>
            <a:pPr marL="342900" indent="-342900">
              <a:buFont typeface="Wingdings" charset="2"/>
              <a:buChar char="ü"/>
            </a:pPr>
            <a:r>
              <a:rPr lang="en-US" dirty="0" smtClean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Customer </a:t>
            </a:r>
            <a:r>
              <a:rPr lang="en-US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Purchasing Behavior Analysis.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Market </a:t>
            </a:r>
            <a:r>
              <a:rPr lang="en-US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Basket Analysis.</a:t>
            </a:r>
            <a:endParaRPr kumimoji="0" lang="en-US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Open Sans regular"/>
              <a:ea typeface="Arial" charset="0"/>
              <a:cs typeface="Open Sans regular"/>
              <a:sym typeface="Avenir Next Medium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8194" y="6339081"/>
            <a:ext cx="8670738" cy="17030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b="1" dirty="0">
                <a:solidFill>
                  <a:srgbClr val="3C85C6"/>
                </a:solidFill>
                <a:latin typeface="Roboto Condensed" charset="0"/>
                <a:ea typeface="Roboto Condensed" charset="0"/>
                <a:cs typeface="Roboto Condensed" charset="0"/>
              </a:rPr>
              <a:t>Customized Software Development</a:t>
            </a:r>
            <a: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  <a:t/>
            </a:r>
            <a:br>
              <a:rPr kumimoji="0" lang="en-US" sz="3200" b="1" u="none" strike="noStrike" cap="none" spc="0" normalizeH="0" dirty="0">
                <a:ln>
                  <a:noFill/>
                </a:ln>
                <a:solidFill>
                  <a:srgbClr val="3C85C6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Avenir Next Medium"/>
              </a:rPr>
            </a:br>
            <a:r>
              <a:rPr lang="en-US" sz="2400" dirty="0">
                <a:solidFill>
                  <a:schemeClr val="bg1"/>
                </a:solidFill>
                <a:latin typeface="Open Sans regular "/>
                <a:ea typeface="Arial" charset="0"/>
                <a:cs typeface="Open Sans regular "/>
              </a:rPr>
              <a:t>Customized applications and outsourced software development. Business solutions that are built from scratch and systems integrations work.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1303866" y="1671870"/>
            <a:ext cx="9864880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spAutoFit/>
          </a:bodyPr>
          <a:lstStyle>
            <a:lvl1pPr marL="0" marR="0" indent="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2pPr>
            <a:lvl3pPr marL="0" marR="0" indent="4572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3pPr>
            <a:lvl4pPr marL="0" marR="0" indent="6858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4pPr>
            <a:lvl5pPr marL="0" marR="0" indent="9144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5pPr>
            <a:lvl6pPr marL="2667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3111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3556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4000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hangingPunct="1">
              <a:lnSpc>
                <a:spcPct val="50000"/>
              </a:lnSpc>
            </a:pPr>
            <a:r>
              <a:rPr lang="en-US" sz="4600" b="1" dirty="0" smtClean="0">
                <a:solidFill>
                  <a:srgbClr val="1E285A"/>
                </a:solidFill>
                <a:latin typeface="Roboto Condensed" charset="0"/>
                <a:ea typeface="Roboto Condensed" charset="0"/>
                <a:cs typeface="Roboto Condensed" charset="0"/>
              </a:rPr>
              <a:t>2. CUSTOMIZED SOLUTIONS &amp; SERVICES</a:t>
            </a:r>
            <a:endParaRPr lang="en-US" sz="4600" b="1" dirty="0">
              <a:solidFill>
                <a:srgbClr val="1E285A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65113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04800" cy="97551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23950"/>
            <a:ext cx="673100" cy="11049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016000" y="2302933"/>
            <a:ext cx="11023600" cy="0"/>
          </a:xfrm>
          <a:prstGeom prst="line">
            <a:avLst/>
          </a:prstGeom>
          <a:ln>
            <a:solidFill>
              <a:srgbClr val="414141">
                <a:alpha val="50000"/>
              </a:srgb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509716" y="324878"/>
            <a:ext cx="4280339" cy="3924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900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TOPGEN SERIES. COMPANY PROFILE</a:t>
            </a:r>
          </a:p>
        </p:txBody>
      </p:sp>
      <p:sp>
        <p:nvSpPr>
          <p:cNvPr id="12" name="Text Placeholder 2"/>
          <p:cNvSpPr txBox="1">
            <a:spLocks/>
          </p:cNvSpPr>
          <p:nvPr/>
        </p:nvSpPr>
        <p:spPr>
          <a:xfrm>
            <a:off x="1303866" y="1671870"/>
            <a:ext cx="3872855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spAutoFit/>
          </a:bodyPr>
          <a:lstStyle>
            <a:lvl1pPr marL="0" marR="0" indent="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2pPr>
            <a:lvl3pPr marL="0" marR="0" indent="4572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3pPr>
            <a:lvl4pPr marL="0" marR="0" indent="6858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4pPr>
            <a:lvl5pPr marL="0" marR="0" indent="9144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5pPr>
            <a:lvl6pPr marL="2667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3111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3556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4000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hangingPunct="1">
              <a:lnSpc>
                <a:spcPct val="50000"/>
              </a:lnSpc>
            </a:pPr>
            <a:r>
              <a:rPr lang="en-US" sz="4600" b="1" dirty="0">
                <a:solidFill>
                  <a:srgbClr val="1E285A"/>
                </a:solidFill>
                <a:latin typeface="Roboto Condensed" charset="0"/>
                <a:ea typeface="Roboto Condensed" charset="0"/>
                <a:cs typeface="Roboto Condensed" charset="0"/>
              </a:rPr>
              <a:t>TRACK RECORD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22398" y="2820511"/>
            <a:ext cx="926253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H</a:t>
            </a:r>
            <a:r>
              <a:rPr kumimoji="0" lang="en-US" sz="240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regular"/>
                <a:ea typeface="Arial" charset="0"/>
                <a:cs typeface="Open Sans regular"/>
                <a:sym typeface="Avenir Next Medium"/>
              </a:rPr>
              <a:t>ere</a:t>
            </a:r>
            <a:r>
              <a:rPr kumimoji="0" lang="en-US" sz="2400" u="none" strike="noStrike" cap="none" spc="0" normalizeH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regular"/>
                <a:ea typeface="Arial" charset="0"/>
                <a:cs typeface="Open Sans regular"/>
                <a:sym typeface="Avenir Next Medium"/>
              </a:rPr>
              <a:t> are just some of our clients :</a:t>
            </a:r>
            <a:endParaRPr kumimoji="0" lang="en-US" sz="24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Open Sans regular"/>
              <a:ea typeface="Arial" charset="0"/>
              <a:cs typeface="Open Sans regular"/>
              <a:sym typeface="Avenir Next Medium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1728" y="3707044"/>
            <a:ext cx="97028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7849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04800" cy="97551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23950"/>
            <a:ext cx="673100" cy="11049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016000" y="2302933"/>
            <a:ext cx="11023600" cy="0"/>
          </a:xfrm>
          <a:prstGeom prst="line">
            <a:avLst/>
          </a:prstGeom>
          <a:ln>
            <a:solidFill>
              <a:srgbClr val="414141">
                <a:alpha val="50000"/>
              </a:srgb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509716" y="324878"/>
            <a:ext cx="4280339" cy="3924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900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TOPGEN SERIES. COMPANY PROFILE</a:t>
            </a:r>
          </a:p>
        </p:txBody>
      </p:sp>
      <p:sp>
        <p:nvSpPr>
          <p:cNvPr id="12" name="Text Placeholder 2"/>
          <p:cNvSpPr txBox="1">
            <a:spLocks/>
          </p:cNvSpPr>
          <p:nvPr/>
        </p:nvSpPr>
        <p:spPr>
          <a:xfrm>
            <a:off x="1303866" y="1671870"/>
            <a:ext cx="3278141" cy="45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spAutoFit/>
          </a:bodyPr>
          <a:lstStyle>
            <a:lvl1pPr marL="0" marR="0" indent="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2pPr>
            <a:lvl3pPr marL="0" marR="0" indent="4572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3pPr>
            <a:lvl4pPr marL="0" marR="0" indent="6858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4pPr>
            <a:lvl5pPr marL="0" marR="0" indent="914400" algn="l" defTabSz="584200" latinLnBrk="0">
              <a:lnSpc>
                <a:spcPct val="80000"/>
              </a:lnSpc>
              <a:spcBef>
                <a:spcPts val="2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all" spc="0" baseline="0">
                <a:ln>
                  <a:noFill/>
                </a:ln>
                <a:solidFill>
                  <a:srgbClr val="A6AAA9"/>
                </a:solidFill>
                <a:uFillTx/>
                <a:latin typeface="+mj-lt"/>
                <a:ea typeface="DIN Alternate"/>
                <a:cs typeface="DIN Alternate"/>
                <a:sym typeface="DIN Alternate"/>
              </a:defRPr>
            </a:lvl5pPr>
            <a:lvl6pPr marL="2667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3111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35560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4000500" marR="0" indent="-444500" algn="l" defTabSz="584200" latinLnBrk="0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tabLst/>
              <a:defRPr sz="3400" b="0" i="0" u="none" strike="noStrike" cap="none" spc="0" baseline="0">
                <a:ln>
                  <a:noFill/>
                </a:ln>
                <a:solidFill>
                  <a:srgbClr val="83878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hangingPunct="1">
              <a:lnSpc>
                <a:spcPct val="50000"/>
              </a:lnSpc>
            </a:pPr>
            <a:r>
              <a:rPr lang="en-US" sz="4600" b="1" dirty="0">
                <a:solidFill>
                  <a:srgbClr val="1E285A"/>
                </a:solidFill>
                <a:latin typeface="Roboto Condensed" charset="0"/>
                <a:ea typeface="Roboto Condensed" charset="0"/>
                <a:cs typeface="Roboto Condensed" charset="0"/>
              </a:rPr>
              <a:t>CONTACT US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39331" y="2634356"/>
            <a:ext cx="9262534" cy="11490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Arial" panose="020B0604020202020204" pitchFamily="34" charset="0"/>
              </a:rPr>
              <a:t>Feel free to contact us for a discussion on your </a:t>
            </a:r>
            <a:b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Arial" panose="020B0604020202020204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Open Sans regular"/>
                <a:ea typeface="Arial" charset="0"/>
                <a:cs typeface="Arial" panose="020B0604020202020204" pitchFamily="34" charset="0"/>
              </a:rPr>
              <a:t>requirements or to schedule a product demonstration.</a:t>
            </a:r>
            <a:endParaRPr kumimoji="0" lang="en-US" sz="24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Open Sans regular"/>
              <a:ea typeface="Arial" charset="0"/>
              <a:cs typeface="Arial" panose="020B0604020202020204" pitchFamily="34" charset="0"/>
              <a:sym typeface="Avenir Next Medium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455394" y="3911326"/>
            <a:ext cx="8670738" cy="9028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3200" b="1" dirty="0">
                <a:solidFill>
                  <a:srgbClr val="3C85C6"/>
                </a:solidFill>
                <a:latin typeface="Roboto Condensed" charset="0"/>
                <a:ea typeface="Roboto Condensed" charset="0"/>
                <a:cs typeface="Roboto Condensed" charset="0"/>
              </a:rPr>
              <a:t>TOPGEN SERIES SDN. BHD.</a:t>
            </a:r>
            <a:endParaRPr lang="en-US" sz="24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132725" y="4785738"/>
            <a:ext cx="8670738" cy="11182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C1 Floor, Block C, </a:t>
            </a:r>
            <a:br>
              <a:rPr lang="en-US" sz="22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</a:br>
            <a:r>
              <a:rPr lang="en-US" sz="22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UPM-MTDC Technology Incubation Centre Building, </a:t>
            </a:r>
            <a:br>
              <a:rPr lang="en-US" sz="22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</a:br>
            <a:r>
              <a:rPr lang="en-US" sz="2200" dirty="0" err="1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Jalan</a:t>
            </a:r>
            <a:r>
              <a:rPr lang="en-US" sz="22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 </a:t>
            </a:r>
            <a:r>
              <a:rPr lang="en-US" sz="2200" dirty="0" err="1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Lebuh</a:t>
            </a:r>
            <a:r>
              <a:rPr lang="en-US" sz="22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 </a:t>
            </a:r>
            <a:r>
              <a:rPr lang="en-US" sz="2200" dirty="0" err="1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Silikon</a:t>
            </a:r>
            <a:r>
              <a:rPr lang="en-US" sz="22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, 43400 </a:t>
            </a:r>
            <a:r>
              <a:rPr lang="en-US" sz="2200" dirty="0" err="1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Serdang</a:t>
            </a:r>
            <a:r>
              <a:rPr lang="en-US" sz="22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, Selangor.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32725" y="6224960"/>
            <a:ext cx="8670738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cs-CZ" sz="2200" dirty="0">
                <a:solidFill>
                  <a:schemeClr val="bg1"/>
                </a:solidFill>
                <a:latin typeface="Open Sans regular"/>
                <a:ea typeface="Arial" charset="0"/>
                <a:cs typeface="Open Sans regular"/>
              </a:rPr>
              <a:t>03 8957 7500</a:t>
            </a:r>
            <a:endParaRPr lang="en-US" sz="2200" dirty="0">
              <a:solidFill>
                <a:schemeClr val="bg1"/>
              </a:solidFill>
              <a:latin typeface="Open Sans regular"/>
              <a:ea typeface="Arial" charset="0"/>
              <a:cs typeface="Open Sans regular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9479" y="5087003"/>
            <a:ext cx="292100" cy="4064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9479" y="6430713"/>
            <a:ext cx="3683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40991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17396</TotalTime>
  <Words>180</Words>
  <Application>Microsoft Macintosh PowerPoint</Application>
  <PresentationFormat>Custom</PresentationFormat>
  <Paragraphs>43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Avenir Next</vt:lpstr>
      <vt:lpstr>Avenir Next Medium</vt:lpstr>
      <vt:lpstr>DIN Alternate</vt:lpstr>
      <vt:lpstr>DIN Condensed</vt:lpstr>
      <vt:lpstr>Helvetica</vt:lpstr>
      <vt:lpstr>Helvetica Neue</vt:lpstr>
      <vt:lpstr>Open Sans Light</vt:lpstr>
      <vt:lpstr>Open Sans regular</vt:lpstr>
      <vt:lpstr>Open Sans regular </vt:lpstr>
      <vt:lpstr>Roboto Condensed</vt:lpstr>
      <vt:lpstr>Wingdings</vt:lpstr>
      <vt:lpstr>Arial</vt:lpstr>
      <vt:lpstr>New_Template7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BrP</dc:title>
  <dc:creator>Chai Seong Ser</dc:creator>
  <cp:lastModifiedBy>Microsoft Office User</cp:lastModifiedBy>
  <cp:revision>50</cp:revision>
  <dcterms:created xsi:type="dcterms:W3CDTF">2017-09-21T03:28:17Z</dcterms:created>
  <dcterms:modified xsi:type="dcterms:W3CDTF">2017-09-26T09:00:15Z</dcterms:modified>
</cp:coreProperties>
</file>